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FC86-10CE-4444-8A20-9CE5F99C55E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F2CF-A3B3-F94E-9A14-961EC3A5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FC86-10CE-4444-8A20-9CE5F99C55E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F2CF-A3B3-F94E-9A14-961EC3A5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5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FC86-10CE-4444-8A20-9CE5F99C55E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F2CF-A3B3-F94E-9A14-961EC3A5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2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FC86-10CE-4444-8A20-9CE5F99C55E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F2CF-A3B3-F94E-9A14-961EC3A5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FC86-10CE-4444-8A20-9CE5F99C55E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F2CF-A3B3-F94E-9A14-961EC3A5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9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FC86-10CE-4444-8A20-9CE5F99C55E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F2CF-A3B3-F94E-9A14-961EC3A5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4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FC86-10CE-4444-8A20-9CE5F99C55E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F2CF-A3B3-F94E-9A14-961EC3A5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3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FC86-10CE-4444-8A20-9CE5F99C55E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F2CF-A3B3-F94E-9A14-961EC3A5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FC86-10CE-4444-8A20-9CE5F99C55E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F2CF-A3B3-F94E-9A14-961EC3A5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FC86-10CE-4444-8A20-9CE5F99C55E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F2CF-A3B3-F94E-9A14-961EC3A5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7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DFC86-10CE-4444-8A20-9CE5F99C55E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DF2CF-A3B3-F94E-9A14-961EC3A5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FC86-10CE-4444-8A20-9CE5F99C55EA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F2CF-A3B3-F94E-9A14-961EC3A5A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8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5" Type="http://schemas.openxmlformats.org/officeDocument/2006/relationships/image" Target="../media/image19.jpeg"/><Relationship Id="rId16" Type="http://schemas.openxmlformats.org/officeDocument/2006/relationships/image" Target="../media/image20.png"/><Relationship Id="rId17" Type="http://schemas.openxmlformats.org/officeDocument/2006/relationships/image" Target="../media/image21.jpeg"/><Relationship Id="rId18" Type="http://schemas.openxmlformats.org/officeDocument/2006/relationships/image" Target="../media/image22.jpeg"/><Relationship Id="rId19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_sqYYBUZB0" TargetMode="External"/><Relationship Id="rId4" Type="http://schemas.openxmlformats.org/officeDocument/2006/relationships/hyperlink" Target="https://www.youtube.com/watch?v=2R9tmlaP5R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0bcPBjNz2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4440"/>
            <a:ext cx="8229600" cy="28654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Membrane Technologies for Wastewater Treatment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W. Gilbert O’Neal, Ph.D., P.E.</a:t>
            </a:r>
            <a:br>
              <a:rPr lang="en-US" sz="24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1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Regulatory Restrictions</a:t>
            </a:r>
          </a:p>
          <a:p>
            <a:pPr lvl="1"/>
            <a:r>
              <a:rPr lang="en-US" dirty="0" smtClean="0"/>
              <a:t>India</a:t>
            </a:r>
          </a:p>
          <a:p>
            <a:r>
              <a:rPr lang="en-US" dirty="0" smtClean="0"/>
              <a:t>Resource Limitations</a:t>
            </a:r>
          </a:p>
          <a:p>
            <a:r>
              <a:rPr lang="en-US" dirty="0" smtClean="0"/>
              <a:t>Discharge Limitations</a:t>
            </a:r>
          </a:p>
          <a:p>
            <a:r>
              <a:rPr lang="en-US" dirty="0" smtClean="0"/>
              <a:t>Sustainability Goals</a:t>
            </a:r>
          </a:p>
        </p:txBody>
      </p:sp>
    </p:spTree>
    <p:extLst>
      <p:ext uri="{BB962C8B-B14F-4D97-AF65-F5344CB8AC3E}">
        <p14:creationId xmlns:p14="http://schemas.microsoft.com/office/powerpoint/2010/main" val="217798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500" y="228600"/>
            <a:ext cx="8763000" cy="6400800"/>
            <a:chOff x="228600" y="228600"/>
            <a:chExt cx="8763000" cy="6400800"/>
          </a:xfrm>
        </p:grpSpPr>
        <p:sp>
          <p:nvSpPr>
            <p:cNvPr id="4" name="Rectangle 3"/>
            <p:cNvSpPr/>
            <p:nvPr/>
          </p:nvSpPr>
          <p:spPr>
            <a:xfrm>
              <a:off x="228600" y="228600"/>
              <a:ext cx="8763000" cy="6400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pic>
          <p:nvPicPr>
            <p:cNvPr id="5" name="Picture 4" descr="Channel Brush Scree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31535" y="1015338"/>
              <a:ext cx="979593" cy="1039091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0867" y="1015338"/>
              <a:ext cx="655978" cy="1056409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20461" y="1223157"/>
              <a:ext cx="655978" cy="536864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30083" y="1361702"/>
              <a:ext cx="1749274" cy="623454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98892" y="1223157"/>
              <a:ext cx="909622" cy="830118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89270" y="1292429"/>
              <a:ext cx="655978" cy="536864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29211" y="2608611"/>
              <a:ext cx="1749274" cy="900545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60693" y="2539338"/>
              <a:ext cx="690963" cy="1212272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149909" y="2816429"/>
              <a:ext cx="1373180" cy="528204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40286" y="2816429"/>
              <a:ext cx="655978" cy="536864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41448" y="2677884"/>
              <a:ext cx="1329448" cy="900545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1884" y="2885702"/>
              <a:ext cx="655978" cy="536864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7" name="Picture 16" descr="http://www.diemmefiltration.com/images/stories/menu_home/ke_banner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19008" y="4063338"/>
              <a:ext cx="1189506" cy="848591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30664" y="3994065"/>
              <a:ext cx="839651" cy="969818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20170" y="4132611"/>
              <a:ext cx="1320702" cy="718704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20" name="Picture 19" descr="http://t2.gstatic.com/images?q=tbn:ANd9GcTJcLIeXijiWEdyxRwOBm5sT-0BiTTGQQzAfbgoUZ--i9ehKmO45Q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890432" y="5379519"/>
              <a:ext cx="1539361" cy="752474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</p:pic>
        <p:pic>
          <p:nvPicPr>
            <p:cNvPr id="21" name="Picture 20" descr="http://t3.gstatic.com/images?q=tbn:ANd9GcSNQwaqlC4bKW0X3j12sjt2Z0XtCFSsv9yHvYVzjM7M6-jBip3K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31245" y="5379519"/>
              <a:ext cx="1539361" cy="692727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</p:pic>
        <p:sp>
          <p:nvSpPr>
            <p:cNvPr id="22" name="Text Box 22"/>
            <p:cNvSpPr txBox="1"/>
            <p:nvPr/>
          </p:nvSpPr>
          <p:spPr>
            <a:xfrm>
              <a:off x="1371477" y="2054429"/>
              <a:ext cx="514628" cy="276999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Filter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23" name="Text Box 23"/>
            <p:cNvSpPr txBox="1"/>
            <p:nvPr/>
          </p:nvSpPr>
          <p:spPr>
            <a:xfrm>
              <a:off x="2421042" y="2054429"/>
              <a:ext cx="1539361" cy="276999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Heat Exchanger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24" name="Text Box 24"/>
            <p:cNvSpPr txBox="1"/>
            <p:nvPr/>
          </p:nvSpPr>
          <p:spPr>
            <a:xfrm>
              <a:off x="3820423" y="1846537"/>
              <a:ext cx="551815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Pump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25" name="Text Box 25"/>
            <p:cNvSpPr txBox="1"/>
            <p:nvPr/>
          </p:nvSpPr>
          <p:spPr>
            <a:xfrm>
              <a:off x="5009967" y="1985157"/>
              <a:ext cx="955675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Equalization</a:t>
              </a:r>
              <a:r>
                <a:rPr lang="en-US" sz="1200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 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26" name="Text Box 26"/>
            <p:cNvSpPr txBox="1"/>
            <p:nvPr/>
          </p:nvSpPr>
          <p:spPr>
            <a:xfrm>
              <a:off x="6899182" y="2054429"/>
              <a:ext cx="1889216" cy="276999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     Cooling Tower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27" name="Text Box 27"/>
            <p:cNvSpPr txBox="1"/>
            <p:nvPr/>
          </p:nvSpPr>
          <p:spPr>
            <a:xfrm>
              <a:off x="6689270" y="3578429"/>
              <a:ext cx="1445895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Biological Oxidation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28" name="Text Box 28"/>
            <p:cNvSpPr txBox="1"/>
            <p:nvPr/>
          </p:nvSpPr>
          <p:spPr>
            <a:xfrm>
              <a:off x="4870025" y="3370611"/>
              <a:ext cx="1378585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Secondary Clarifier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29" name="Text Box 29"/>
            <p:cNvSpPr txBox="1"/>
            <p:nvPr/>
          </p:nvSpPr>
          <p:spPr>
            <a:xfrm>
              <a:off x="2910838" y="3647702"/>
              <a:ext cx="973455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Quartz Filter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0" name="Text Box 30"/>
            <p:cNvSpPr txBox="1"/>
            <p:nvPr/>
          </p:nvSpPr>
          <p:spPr>
            <a:xfrm>
              <a:off x="1948931" y="3578429"/>
              <a:ext cx="356188" cy="276999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UF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1" name="Text Box 31"/>
            <p:cNvSpPr txBox="1"/>
            <p:nvPr/>
          </p:nvSpPr>
          <p:spPr>
            <a:xfrm>
              <a:off x="531826" y="5033157"/>
              <a:ext cx="725805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Softener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2" name="Text Box 32"/>
            <p:cNvSpPr txBox="1"/>
            <p:nvPr/>
          </p:nvSpPr>
          <p:spPr>
            <a:xfrm>
              <a:off x="3120751" y="4963884"/>
              <a:ext cx="1100455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De-carbonato</a:t>
              </a:r>
              <a:r>
                <a:rPr lang="en-US" sz="1200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r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3" name="Text Box 33"/>
            <p:cNvSpPr txBox="1"/>
            <p:nvPr/>
          </p:nvSpPr>
          <p:spPr>
            <a:xfrm>
              <a:off x="4590141" y="4894610"/>
              <a:ext cx="896620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3- stage RO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4" name="Text Box 34"/>
            <p:cNvSpPr txBox="1"/>
            <p:nvPr/>
          </p:nvSpPr>
          <p:spPr>
            <a:xfrm>
              <a:off x="1861274" y="5033157"/>
              <a:ext cx="884555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Resin Filter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5" name="Text Box 35"/>
            <p:cNvSpPr txBox="1"/>
            <p:nvPr/>
          </p:nvSpPr>
          <p:spPr>
            <a:xfrm>
              <a:off x="7458950" y="4963884"/>
              <a:ext cx="876300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Filter Press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6" name="Text Box 36"/>
            <p:cNvSpPr txBox="1"/>
            <p:nvPr/>
          </p:nvSpPr>
          <p:spPr>
            <a:xfrm>
              <a:off x="2141158" y="6152127"/>
              <a:ext cx="862330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Solar Pond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7" name="Text Box 37"/>
            <p:cNvSpPr txBox="1"/>
            <p:nvPr/>
          </p:nvSpPr>
          <p:spPr>
            <a:xfrm>
              <a:off x="4380228" y="6152127"/>
              <a:ext cx="464820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MEE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8" name="Text Box 38"/>
            <p:cNvSpPr txBox="1"/>
            <p:nvPr/>
          </p:nvSpPr>
          <p:spPr>
            <a:xfrm>
              <a:off x="6689270" y="6152127"/>
              <a:ext cx="1092835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Air Evaporator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2211129" y="1361702"/>
              <a:ext cx="559768" cy="94211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5400000">
              <a:off x="616137" y="3496212"/>
              <a:ext cx="346364" cy="95160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 flipV="1">
              <a:off x="4520170" y="1361702"/>
              <a:ext cx="419826" cy="69273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1301506" y="4825338"/>
              <a:ext cx="349855" cy="69273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3470606" y="1500247"/>
              <a:ext cx="489797" cy="94211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 rot="10800000" flipV="1">
              <a:off x="5499763" y="5864428"/>
              <a:ext cx="839651" cy="41563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45" name="Right Arrow 44"/>
            <p:cNvSpPr/>
            <p:nvPr/>
          </p:nvSpPr>
          <p:spPr>
            <a:xfrm rot="10800000">
              <a:off x="4870025" y="2885702"/>
              <a:ext cx="489797" cy="138545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pic>
          <p:nvPicPr>
            <p:cNvPr id="46" name="il_fi" descr="elec_pump_diagram"/>
            <p:cNvPicPr>
              <a:picLocks noChangeAspect="1" noChangeArrowheads="1"/>
            </p:cNvPicPr>
            <p:nvPr/>
          </p:nvPicPr>
          <p:blipFill>
            <a:blip r:embed="rId15" cstate="print"/>
            <a:srcRect r="6250" b="8349"/>
            <a:stretch>
              <a:fillRect/>
            </a:stretch>
          </p:blipFill>
          <p:spPr bwMode="auto">
            <a:xfrm>
              <a:off x="1861274" y="3924792"/>
              <a:ext cx="1049564" cy="1177636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47" name="Right Arrow 46"/>
            <p:cNvSpPr/>
            <p:nvPr/>
          </p:nvSpPr>
          <p:spPr>
            <a:xfrm rot="10800000">
              <a:off x="1021623" y="2954974"/>
              <a:ext cx="489797" cy="138545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5989560" y="3232065"/>
              <a:ext cx="769680" cy="1108363"/>
            </a:xfrm>
            <a:prstGeom prst="straightConnector1">
              <a:avLst/>
            </a:prstGeom>
            <a:ln cmpd="dbl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ight Arrow 48"/>
            <p:cNvSpPr/>
            <p:nvPr/>
          </p:nvSpPr>
          <p:spPr>
            <a:xfrm rot="10800000">
              <a:off x="2770896" y="3024247"/>
              <a:ext cx="489797" cy="69273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0" name="Right Arrow 49"/>
            <p:cNvSpPr/>
            <p:nvPr/>
          </p:nvSpPr>
          <p:spPr>
            <a:xfrm rot="10800000">
              <a:off x="3890432" y="3024247"/>
              <a:ext cx="489797" cy="69273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1" name="Right Arrow 50"/>
            <p:cNvSpPr/>
            <p:nvPr/>
          </p:nvSpPr>
          <p:spPr>
            <a:xfrm>
              <a:off x="4030373" y="4478974"/>
              <a:ext cx="419826" cy="41563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2" name="Right Arrow 51"/>
            <p:cNvSpPr/>
            <p:nvPr/>
          </p:nvSpPr>
          <p:spPr>
            <a:xfrm>
              <a:off x="2630954" y="4340429"/>
              <a:ext cx="839651" cy="41563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1721332" y="4825338"/>
              <a:ext cx="559768" cy="69273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 rot="5400000" flipV="1">
              <a:off x="8209037" y="2449073"/>
              <a:ext cx="277090" cy="41982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5" name="Right Arrow 54"/>
            <p:cNvSpPr/>
            <p:nvPr/>
          </p:nvSpPr>
          <p:spPr>
            <a:xfrm rot="5400000">
              <a:off x="5375558" y="5089485"/>
              <a:ext cx="623454" cy="95160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 rot="10800000">
              <a:off x="3540577" y="5864427"/>
              <a:ext cx="349855" cy="41563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 rot="10800000">
              <a:off x="6549328" y="3024247"/>
              <a:ext cx="209913" cy="41563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7319008" y="1430975"/>
              <a:ext cx="279884" cy="69273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pic>
          <p:nvPicPr>
            <p:cNvPr id="59" name="Picture 5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39415" y="4340429"/>
              <a:ext cx="559768" cy="528204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60" name="Text Box 60"/>
            <p:cNvSpPr txBox="1"/>
            <p:nvPr/>
          </p:nvSpPr>
          <p:spPr>
            <a:xfrm>
              <a:off x="6409386" y="5240974"/>
              <a:ext cx="879475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Reject - 7%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61" name="Text Box 61"/>
            <p:cNvSpPr txBox="1"/>
            <p:nvPr/>
          </p:nvSpPr>
          <p:spPr>
            <a:xfrm>
              <a:off x="5779647" y="4894610"/>
              <a:ext cx="1254760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Sludge Thickener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6899182" y="2816429"/>
              <a:ext cx="1609332" cy="1593272"/>
            </a:xfrm>
            <a:prstGeom prst="straightConnector1">
              <a:avLst/>
            </a:prstGeom>
            <a:ln cmpd="dbl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6899182" y="4478974"/>
              <a:ext cx="559768" cy="0"/>
            </a:xfrm>
            <a:prstGeom prst="straightConnector1">
              <a:avLst/>
            </a:prstGeom>
            <a:ln cmpd="dbl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ight Arrow 63"/>
            <p:cNvSpPr/>
            <p:nvPr/>
          </p:nvSpPr>
          <p:spPr>
            <a:xfrm>
              <a:off x="5639705" y="5448792"/>
              <a:ext cx="699710" cy="94211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pic>
          <p:nvPicPr>
            <p:cNvPr id="65" name="Picture 6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01797" y="5379519"/>
              <a:ext cx="909622" cy="552718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66" name="Text Box 66"/>
            <p:cNvSpPr txBox="1"/>
            <p:nvPr/>
          </p:nvSpPr>
          <p:spPr>
            <a:xfrm>
              <a:off x="601797" y="5900309"/>
              <a:ext cx="1049564" cy="46166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Sludge storage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5779647" y="3994065"/>
              <a:ext cx="0" cy="138545"/>
            </a:xfrm>
            <a:prstGeom prst="straightConnector1">
              <a:avLst/>
            </a:prstGeom>
            <a:ln cmpd="dbl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68"/>
            <p:cNvSpPr txBox="1"/>
            <p:nvPr/>
          </p:nvSpPr>
          <p:spPr>
            <a:xfrm>
              <a:off x="4100344" y="3786248"/>
              <a:ext cx="1885950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Permeate to process – 93%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69" name="Text Box 69"/>
            <p:cNvSpPr txBox="1"/>
            <p:nvPr/>
          </p:nvSpPr>
          <p:spPr>
            <a:xfrm>
              <a:off x="601797" y="391884"/>
              <a:ext cx="4283075" cy="525780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ZLD PLANT FLOW DIAGRAM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601797" y="1361702"/>
              <a:ext cx="559768" cy="94211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71" name="Text Box 71"/>
            <p:cNvSpPr txBox="1"/>
            <p:nvPr/>
          </p:nvSpPr>
          <p:spPr>
            <a:xfrm>
              <a:off x="391884" y="1500247"/>
              <a:ext cx="681990" cy="27749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kern="1200">
                  <a:solidFill>
                    <a:srgbClr val="000000"/>
                  </a:solidFill>
                  <a:effectLst/>
                  <a:latin typeface="Calibri"/>
                  <a:ea typeface="ＭＳ 明朝"/>
                  <a:cs typeface="Times New Roman"/>
                </a:rPr>
                <a:t>Influent</a:t>
              </a:r>
              <a:endParaRPr lang="en-US" sz="1000">
                <a:effectLst/>
                <a:latin typeface="Times"/>
                <a:ea typeface="ＭＳ 明朝"/>
                <a:cs typeface="Times New Roman"/>
              </a:endParaRPr>
            </a:p>
          </p:txBody>
        </p:sp>
        <p:pic>
          <p:nvPicPr>
            <p:cNvPr id="72" name="Picture 71" descr="Softener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531826" y="3716974"/>
              <a:ext cx="769680" cy="1211035"/>
            </a:xfrm>
            <a:prstGeom prst="rect">
              <a:avLst/>
            </a:prstGeom>
            <a:noFill/>
            <a:ln cmpd="dbl">
              <a:solidFill>
                <a:schemeClr val="accent1"/>
              </a:solidFill>
            </a:ln>
          </p:spPr>
        </p:pic>
        <p:pic>
          <p:nvPicPr>
            <p:cNvPr id="73" name="Content Placeholder 3" descr="All.jpg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>
            <a:xfrm>
              <a:off x="5149909" y="391884"/>
              <a:ext cx="3183678" cy="762000"/>
            </a:xfrm>
            <a:prstGeom prst="rect">
              <a:avLst/>
            </a:prstGeom>
            <a:ln cmpd="dbl">
              <a:solidFill>
                <a:schemeClr val="accent1"/>
              </a:solidFill>
            </a:ln>
          </p:spPr>
        </p:pic>
        <p:sp>
          <p:nvSpPr>
            <p:cNvPr id="74" name="Right Arrow 73"/>
            <p:cNvSpPr/>
            <p:nvPr/>
          </p:nvSpPr>
          <p:spPr>
            <a:xfrm flipV="1">
              <a:off x="6479357" y="1500247"/>
              <a:ext cx="419826" cy="69273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75" name="Right Arrow 74"/>
            <p:cNvSpPr/>
            <p:nvPr/>
          </p:nvSpPr>
          <p:spPr>
            <a:xfrm rot="10800000" flipV="1">
              <a:off x="1371477" y="5725883"/>
              <a:ext cx="559768" cy="69273"/>
            </a:xfrm>
            <a:prstGeom prst="rightArrow">
              <a:avLst/>
            </a:prstGeom>
            <a:ln cmpd="dbl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 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pic>
          <p:nvPicPr>
            <p:cNvPr id="76" name="Picture 75" descr="DSC0268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479357" y="5518065"/>
              <a:ext cx="1959187" cy="692727"/>
            </a:xfrm>
            <a:prstGeom prst="rect">
              <a:avLst/>
            </a:prstGeom>
            <a:noFill/>
            <a:ln w="9525" cmpd="dbl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61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5429" y="274638"/>
            <a:ext cx="7414249" cy="41811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ZLD Schematic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575"/>
            <a:ext cx="9144000" cy="56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2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878" y="169675"/>
            <a:ext cx="6983943" cy="533575"/>
          </a:xfrm>
        </p:spPr>
        <p:txBody>
          <a:bodyPr/>
          <a:lstStyle/>
          <a:p>
            <a:r>
              <a:rPr lang="en-US" sz="2400" dirty="0" smtClean="0"/>
              <a:t>RO System Detail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122"/>
            <a:ext cx="9144000" cy="564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6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354" y="60332"/>
            <a:ext cx="6585123" cy="42861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ZLD Mass Balance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961"/>
            <a:ext cx="9144000" cy="59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527" y="274638"/>
            <a:ext cx="5535597" cy="7688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Influent Characteristics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83" y="1043471"/>
            <a:ext cx="5789341" cy="5557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7844" y="1442256"/>
            <a:ext cx="94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 mgd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860" y="274638"/>
            <a:ext cx="6606114" cy="586056"/>
          </a:xfrm>
        </p:spPr>
        <p:txBody>
          <a:bodyPr/>
          <a:lstStyle/>
          <a:p>
            <a:r>
              <a:rPr lang="en-US" sz="2400" dirty="0" smtClean="0"/>
              <a:t>Biological Effluent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130" y="1133597"/>
            <a:ext cx="5616327" cy="55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16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679" y="274638"/>
            <a:ext cx="6133827" cy="523078"/>
          </a:xfrm>
        </p:spPr>
        <p:txBody>
          <a:bodyPr/>
          <a:lstStyle/>
          <a:p>
            <a:r>
              <a:rPr lang="en-US" sz="2400" dirty="0" smtClean="0"/>
              <a:t>RO Permeate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35" y="976153"/>
            <a:ext cx="5877713" cy="55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30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089" y="274638"/>
            <a:ext cx="5441139" cy="554567"/>
          </a:xfrm>
        </p:spPr>
        <p:txBody>
          <a:bodyPr/>
          <a:lstStyle/>
          <a:p>
            <a:r>
              <a:rPr lang="en-US" sz="2400" dirty="0" smtClean="0"/>
              <a:t>Reject Water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995" y="1322530"/>
            <a:ext cx="5356831" cy="5148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2797" y="1652181"/>
            <a:ext cx="123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71,600 gpd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26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ZLD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100,000 GPD System</a:t>
            </a:r>
          </a:p>
          <a:p>
            <a:r>
              <a:rPr lang="en-US" dirty="0" smtClean="0"/>
              <a:t>Capital Cost: $2,000,000</a:t>
            </a:r>
          </a:p>
          <a:p>
            <a:r>
              <a:rPr lang="en-US" dirty="0" smtClean="0"/>
              <a:t>Operating Cost: $16/1000 gal.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9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Membrane Biological Reactors (</a:t>
            </a:r>
            <a:r>
              <a:rPr lang="en-US" dirty="0" err="1" smtClean="0"/>
              <a:t>MBr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Membrane Filtration of Activated Sludge Mixed Liquor</a:t>
            </a:r>
          </a:p>
          <a:p>
            <a:r>
              <a:rPr lang="en-US" dirty="0" smtClean="0"/>
              <a:t>Eliminates clarifiers</a:t>
            </a:r>
          </a:p>
          <a:p>
            <a:r>
              <a:rPr lang="en-US" dirty="0" smtClean="0"/>
              <a:t>Removes solids and turbidity from effluent</a:t>
            </a:r>
          </a:p>
          <a:p>
            <a:r>
              <a:rPr lang="en-US" dirty="0" smtClean="0"/>
              <a:t>Reduced footprint</a:t>
            </a:r>
          </a:p>
          <a:p>
            <a:r>
              <a:rPr lang="en-US" dirty="0" smtClean="0"/>
              <a:t>Tolerates</a:t>
            </a:r>
          </a:p>
          <a:p>
            <a:pPr lvl="1"/>
            <a:r>
              <a:rPr lang="en-US" dirty="0" smtClean="0"/>
              <a:t>High SRT, MLSS</a:t>
            </a:r>
          </a:p>
          <a:p>
            <a:pPr lvl="1"/>
            <a:r>
              <a:rPr lang="en-US" dirty="0" smtClean="0"/>
              <a:t>Filamentous Bacteria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1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BRvsCon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7" y="1049627"/>
            <a:ext cx="8038475" cy="45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62" y="115459"/>
            <a:ext cx="4745813" cy="66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9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0"/>
            <a:ext cx="4288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7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ZeeWeed</a:t>
            </a:r>
            <a:r>
              <a:rPr lang="en-US" dirty="0" smtClean="0"/>
              <a:t> </a:t>
            </a:r>
            <a:r>
              <a:rPr lang="en-US" dirty="0" err="1" smtClean="0"/>
              <a:t>MBr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https://www.youtube.com/watch?v=d0bcPBjNz2g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https://www.youtube.com/watch?v=H_sqYYBUZB0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https://www.youtube.com/watch?v=2R9tmlaP5Rc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9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948"/>
            <a:ext cx="9144000" cy="55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2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800"/>
            <a:ext cx="9144000" cy="2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2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Liquid Discharge (ZLD)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Reuse (90-95%)</a:t>
            </a:r>
          </a:p>
          <a:p>
            <a:r>
              <a:rPr lang="en-US" dirty="0" smtClean="0"/>
              <a:t>“Dry” Residual Disposal</a:t>
            </a:r>
          </a:p>
          <a:p>
            <a:r>
              <a:rPr lang="en-US" dirty="0" smtClean="0"/>
              <a:t>System Components</a:t>
            </a:r>
          </a:p>
          <a:p>
            <a:pPr lvl="1"/>
            <a:r>
              <a:rPr lang="en-US" dirty="0" smtClean="0"/>
              <a:t>Biological Treatment</a:t>
            </a:r>
          </a:p>
          <a:p>
            <a:pPr lvl="1"/>
            <a:r>
              <a:rPr lang="en-US" dirty="0" smtClean="0"/>
              <a:t>Chemical Treatment</a:t>
            </a:r>
          </a:p>
          <a:p>
            <a:pPr lvl="1"/>
            <a:r>
              <a:rPr lang="en-US" dirty="0" smtClean="0"/>
              <a:t>Macro Filtration</a:t>
            </a:r>
          </a:p>
          <a:p>
            <a:pPr lvl="1"/>
            <a:r>
              <a:rPr lang="en-US" dirty="0" smtClean="0"/>
              <a:t>Membrane Filtration (UF and RO)</a:t>
            </a:r>
          </a:p>
          <a:p>
            <a:pPr lvl="1"/>
            <a:r>
              <a:rPr lang="en-US" dirty="0" smtClean="0"/>
              <a:t>Evaporation (MEE)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13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208</Words>
  <Application>Microsoft Macintosh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Membrane Technologies for Wastewater Treatment  W. Gilbert O’Neal, Ph.D., P.E. </vt:lpstr>
      <vt:lpstr>Membrane Biological Reactors (MBr)</vt:lpstr>
      <vt:lpstr>PowerPoint Presentation</vt:lpstr>
      <vt:lpstr>PowerPoint Presentation</vt:lpstr>
      <vt:lpstr>PowerPoint Presentation</vt:lpstr>
      <vt:lpstr>ZeeWeed MBr</vt:lpstr>
      <vt:lpstr>PowerPoint Presentation</vt:lpstr>
      <vt:lpstr>PowerPoint Presentation</vt:lpstr>
      <vt:lpstr>Zero Liquid Discharge (ZLD)</vt:lpstr>
      <vt:lpstr>Application</vt:lpstr>
      <vt:lpstr>PowerPoint Presentation</vt:lpstr>
      <vt:lpstr>ZLD Schematic</vt:lpstr>
      <vt:lpstr>RO System Detail</vt:lpstr>
      <vt:lpstr>ZLD Mass Balance</vt:lpstr>
      <vt:lpstr>Influent Characteristics</vt:lpstr>
      <vt:lpstr>Biological Effluent</vt:lpstr>
      <vt:lpstr>RO Permeate</vt:lpstr>
      <vt:lpstr>Reject Water</vt:lpstr>
      <vt:lpstr>ZLD Cost</vt:lpstr>
    </vt:vector>
  </TitlesOfParts>
  <Company>AT&amp;E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Membrane Technologies for Wastewater Treatment  W. Gilbert O’Neal, Ph.D., P.E. </dc:title>
  <dc:creator>Gilbert O'Neal</dc:creator>
  <cp:lastModifiedBy>Gilbert O'Neal</cp:lastModifiedBy>
  <cp:revision>18</cp:revision>
  <dcterms:created xsi:type="dcterms:W3CDTF">2014-05-08T11:49:43Z</dcterms:created>
  <dcterms:modified xsi:type="dcterms:W3CDTF">2014-05-08T13:32:09Z</dcterms:modified>
</cp:coreProperties>
</file>