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59" r:id="rId3"/>
    <p:sldId id="262" r:id="rId4"/>
    <p:sldId id="257" r:id="rId5"/>
    <p:sldId id="258"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94611"/>
  </p:normalViewPr>
  <p:slideViewPr>
    <p:cSldViewPr snapToGrid="0">
      <p:cViewPr varScale="1">
        <p:scale>
          <a:sx n="56" d="100"/>
          <a:sy n="56" d="100"/>
        </p:scale>
        <p:origin x="55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48FD9D7-D916-004D-9E83-4CA38185730E}" type="datetimeFigureOut">
              <a:rPr lang="en-US" smtClean="0"/>
              <a:t>4/1/2026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74872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FD9D7-D916-004D-9E83-4CA38185730E}"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382316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262593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FD9D7-D916-004D-9E83-4CA38185730E}"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195650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282819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137091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243288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8FD9D7-D916-004D-9E83-4CA38185730E}"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215611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324184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8FD9D7-D916-004D-9E83-4CA38185730E}"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395096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F48FD9D7-D916-004D-9E83-4CA38185730E}" type="datetimeFigureOut">
              <a:rPr lang="en-US" smtClean="0"/>
              <a:t>4/1/2026</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4D63A291-783F-0F44-B5FB-E69E0E28336D}" type="slidenum">
              <a:rPr lang="en-US" smtClean="0"/>
              <a:t>‹#›</a:t>
            </a:fld>
            <a:endParaRPr lang="en-US"/>
          </a:p>
        </p:txBody>
      </p:sp>
    </p:spTree>
    <p:extLst>
      <p:ext uri="{BB962C8B-B14F-4D97-AF65-F5344CB8AC3E}">
        <p14:creationId xmlns:p14="http://schemas.microsoft.com/office/powerpoint/2010/main" val="89011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48FD9D7-D916-004D-9E83-4CA38185730E}" type="datetimeFigureOut">
              <a:rPr lang="en-US" smtClean="0"/>
              <a:t>4/1/2026</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D63A291-783F-0F44-B5FB-E69E0E28336D}" type="slidenum">
              <a:rPr lang="en-US" smtClean="0"/>
              <a:t>‹#›</a:t>
            </a:fld>
            <a:endParaRPr lang="en-US"/>
          </a:p>
        </p:txBody>
      </p:sp>
    </p:spTree>
    <p:extLst>
      <p:ext uri="{BB962C8B-B14F-4D97-AF65-F5344CB8AC3E}">
        <p14:creationId xmlns:p14="http://schemas.microsoft.com/office/powerpoint/2010/main" val="10093426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viator.com/tours/Providenciales/Tour-the-Island-Historical-scenery-Local-Lunch/d969-234129P1?mcid=5675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viator.com/tours/Providenciales/JetCar-Drone-Photo-and-Video-Shoot-experience-in-Turks-and-Caicos/d969-5563214P2?mcid=56757"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208D-9702-AC53-0A5F-857926311C71}"/>
              </a:ext>
            </a:extLst>
          </p:cNvPr>
          <p:cNvSpPr>
            <a:spLocks noGrp="1"/>
          </p:cNvSpPr>
          <p:nvPr>
            <p:ph type="ctrTitle"/>
          </p:nvPr>
        </p:nvSpPr>
        <p:spPr/>
        <p:txBody>
          <a:bodyPr>
            <a:normAutofit/>
          </a:bodyPr>
          <a:lstStyle/>
          <a:p>
            <a:r>
              <a:rPr lang="en-US" dirty="0"/>
              <a:t>Class of 82: Summer Trip to Turks and Caicos</a:t>
            </a:r>
          </a:p>
        </p:txBody>
      </p:sp>
      <p:pic>
        <p:nvPicPr>
          <p:cNvPr id="6" name="Picture 5">
            <a:extLst>
              <a:ext uri="{FF2B5EF4-FFF2-40B4-BE49-F238E27FC236}">
                <a16:creationId xmlns:a16="http://schemas.microsoft.com/office/drawing/2014/main" id="{0202169A-7400-5B2F-3B62-BBCCA15730B9}"/>
              </a:ext>
            </a:extLst>
          </p:cNvPr>
          <p:cNvPicPr>
            <a:picLocks noChangeAspect="1"/>
          </p:cNvPicPr>
          <p:nvPr/>
        </p:nvPicPr>
        <p:blipFill>
          <a:blip r:embed="rId2"/>
          <a:stretch>
            <a:fillRect/>
          </a:stretch>
        </p:blipFill>
        <p:spPr>
          <a:xfrm>
            <a:off x="1997011" y="3235849"/>
            <a:ext cx="1863789" cy="1274735"/>
          </a:xfrm>
          <a:prstGeom prst="rect">
            <a:avLst/>
          </a:prstGeom>
        </p:spPr>
      </p:pic>
      <p:pic>
        <p:nvPicPr>
          <p:cNvPr id="3" name="Picture 2">
            <a:extLst>
              <a:ext uri="{FF2B5EF4-FFF2-40B4-BE49-F238E27FC236}">
                <a16:creationId xmlns:a16="http://schemas.microsoft.com/office/drawing/2014/main" id="{628E6B68-FF39-2B88-5A1A-BFDCF04EDB03}"/>
              </a:ext>
            </a:extLst>
          </p:cNvPr>
          <p:cNvPicPr>
            <a:picLocks noChangeAspect="1"/>
          </p:cNvPicPr>
          <p:nvPr/>
        </p:nvPicPr>
        <p:blipFill>
          <a:blip r:embed="rId3"/>
          <a:stretch>
            <a:fillRect/>
          </a:stretch>
        </p:blipFill>
        <p:spPr>
          <a:xfrm>
            <a:off x="8620189" y="3235849"/>
            <a:ext cx="1574800" cy="1625600"/>
          </a:xfrm>
          <a:prstGeom prst="rect">
            <a:avLst/>
          </a:prstGeom>
        </p:spPr>
      </p:pic>
    </p:spTree>
    <p:extLst>
      <p:ext uri="{BB962C8B-B14F-4D97-AF65-F5344CB8AC3E}">
        <p14:creationId xmlns:p14="http://schemas.microsoft.com/office/powerpoint/2010/main" val="268262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AE20-CAF7-FF61-68DA-D6114E4A7943}"/>
              </a:ext>
            </a:extLst>
          </p:cNvPr>
          <p:cNvSpPr>
            <a:spLocks noGrp="1"/>
          </p:cNvSpPr>
          <p:nvPr>
            <p:ph type="title"/>
          </p:nvPr>
        </p:nvSpPr>
        <p:spPr>
          <a:xfrm rot="1295224">
            <a:off x="791680" y="2282327"/>
            <a:ext cx="3498979" cy="2456442"/>
          </a:xfrm>
        </p:spPr>
        <p:txBody>
          <a:bodyPr/>
          <a:lstStyle/>
          <a:p>
            <a:r>
              <a:rPr lang="en-US" dirty="0"/>
              <a:t>Turks and Caicos: Hotels</a:t>
            </a:r>
          </a:p>
        </p:txBody>
      </p:sp>
      <p:sp>
        <p:nvSpPr>
          <p:cNvPr id="3" name="Content Placeholder 2">
            <a:extLst>
              <a:ext uri="{FF2B5EF4-FFF2-40B4-BE49-F238E27FC236}">
                <a16:creationId xmlns:a16="http://schemas.microsoft.com/office/drawing/2014/main" id="{4DEBA4DC-54DB-AAFD-CF02-30E38C33E03A}"/>
              </a:ext>
            </a:extLst>
          </p:cNvPr>
          <p:cNvSpPr>
            <a:spLocks noGrp="1"/>
          </p:cNvSpPr>
          <p:nvPr>
            <p:ph idx="1"/>
          </p:nvPr>
        </p:nvSpPr>
        <p:spPr/>
        <p:txBody>
          <a:bodyPr/>
          <a:lstStyle/>
          <a:p>
            <a:r>
              <a:rPr lang="en-US" dirty="0"/>
              <a:t>Blue Haven Resort </a:t>
            </a:r>
          </a:p>
          <a:p>
            <a:r>
              <a:rPr lang="en-US" dirty="0"/>
              <a:t>Price: </a:t>
            </a:r>
            <a:r>
              <a:rPr lang="en-US" b="1" i="0" dirty="0">
                <a:solidFill>
                  <a:srgbClr val="001D35"/>
                </a:solidFill>
                <a:effectLst/>
                <a:latin typeface="Google Sans"/>
              </a:rPr>
              <a:t>$250-$1,700+ per night</a:t>
            </a:r>
            <a:r>
              <a:rPr lang="en-US" b="0" i="0" dirty="0">
                <a:solidFill>
                  <a:srgbClr val="001D35"/>
                </a:solidFill>
                <a:effectLst/>
                <a:latin typeface="Google Sans"/>
              </a:rPr>
              <a:t> for standard rooms (often all-inclusive), with peak season (winter/spring) and luxury suites reaching upwards of $2,000-$3,000+ daily</a:t>
            </a:r>
          </a:p>
          <a:p>
            <a:r>
              <a:rPr lang="en-US" dirty="0">
                <a:solidFill>
                  <a:srgbClr val="001D35"/>
                </a:solidFill>
                <a:latin typeface="Google Sans"/>
              </a:rPr>
              <a:t>Included: </a:t>
            </a:r>
          </a:p>
          <a:p>
            <a:r>
              <a:rPr lang="en-US" b="0" i="0" dirty="0">
                <a:solidFill>
                  <a:srgbClr val="0A0A0A"/>
                </a:solidFill>
                <a:effectLst/>
                <a:latin typeface="Google Sans"/>
              </a:rPr>
              <a:t>Prices often include meals, drinks, and activities</a:t>
            </a:r>
          </a:p>
          <a:p>
            <a:r>
              <a:rPr lang="en-US" dirty="0">
                <a:solidFill>
                  <a:srgbClr val="0A0A0A"/>
                </a:solidFill>
                <a:latin typeface="Google Sans"/>
              </a:rPr>
              <a:t>Best Features: Spa and Massages</a:t>
            </a:r>
            <a:endParaRPr lang="en-US" dirty="0"/>
          </a:p>
        </p:txBody>
      </p:sp>
      <p:pic>
        <p:nvPicPr>
          <p:cNvPr id="4" name="Picture 3">
            <a:extLst>
              <a:ext uri="{FF2B5EF4-FFF2-40B4-BE49-F238E27FC236}">
                <a16:creationId xmlns:a16="http://schemas.microsoft.com/office/drawing/2014/main" id="{C9AE242F-FAD2-0B06-0294-4D6562290B37}"/>
              </a:ext>
            </a:extLst>
          </p:cNvPr>
          <p:cNvPicPr>
            <a:picLocks noChangeAspect="1"/>
          </p:cNvPicPr>
          <p:nvPr/>
        </p:nvPicPr>
        <p:blipFill>
          <a:blip r:embed="rId2"/>
          <a:stretch>
            <a:fillRect/>
          </a:stretch>
        </p:blipFill>
        <p:spPr>
          <a:xfrm>
            <a:off x="8196914" y="170770"/>
            <a:ext cx="3106455" cy="2179155"/>
          </a:xfrm>
          <a:prstGeom prst="rect">
            <a:avLst/>
          </a:prstGeom>
        </p:spPr>
      </p:pic>
      <p:pic>
        <p:nvPicPr>
          <p:cNvPr id="5" name="Picture 4">
            <a:extLst>
              <a:ext uri="{FF2B5EF4-FFF2-40B4-BE49-F238E27FC236}">
                <a16:creationId xmlns:a16="http://schemas.microsoft.com/office/drawing/2014/main" id="{5E9FF191-7F22-53BE-A04D-B67336C23FD8}"/>
              </a:ext>
            </a:extLst>
          </p:cNvPr>
          <p:cNvPicPr>
            <a:picLocks noChangeAspect="1"/>
          </p:cNvPicPr>
          <p:nvPr/>
        </p:nvPicPr>
        <p:blipFill>
          <a:blip r:embed="rId3"/>
          <a:stretch>
            <a:fillRect/>
          </a:stretch>
        </p:blipFill>
        <p:spPr>
          <a:xfrm>
            <a:off x="8830956" y="4806367"/>
            <a:ext cx="2472413" cy="1642260"/>
          </a:xfrm>
          <a:prstGeom prst="rect">
            <a:avLst/>
          </a:prstGeom>
        </p:spPr>
      </p:pic>
    </p:spTree>
    <p:extLst>
      <p:ext uri="{BB962C8B-B14F-4D97-AF65-F5344CB8AC3E}">
        <p14:creationId xmlns:p14="http://schemas.microsoft.com/office/powerpoint/2010/main" val="132688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AE20-CAF7-FF61-68DA-D6114E4A7943}"/>
              </a:ext>
            </a:extLst>
          </p:cNvPr>
          <p:cNvSpPr>
            <a:spLocks noGrp="1"/>
          </p:cNvSpPr>
          <p:nvPr>
            <p:ph type="title"/>
          </p:nvPr>
        </p:nvSpPr>
        <p:spPr/>
        <p:txBody>
          <a:bodyPr/>
          <a:lstStyle/>
          <a:p>
            <a:r>
              <a:rPr lang="en-US" dirty="0"/>
              <a:t>Turks and Caicos: Hotels</a:t>
            </a:r>
          </a:p>
        </p:txBody>
      </p:sp>
      <p:sp>
        <p:nvSpPr>
          <p:cNvPr id="3" name="Content Placeholder 2">
            <a:extLst>
              <a:ext uri="{FF2B5EF4-FFF2-40B4-BE49-F238E27FC236}">
                <a16:creationId xmlns:a16="http://schemas.microsoft.com/office/drawing/2014/main" id="{4DEBA4DC-54DB-AAFD-CF02-30E38C33E03A}"/>
              </a:ext>
            </a:extLst>
          </p:cNvPr>
          <p:cNvSpPr>
            <a:spLocks noGrp="1"/>
          </p:cNvSpPr>
          <p:nvPr>
            <p:ph idx="1"/>
          </p:nvPr>
        </p:nvSpPr>
        <p:spPr/>
        <p:txBody>
          <a:bodyPr/>
          <a:lstStyle/>
          <a:p>
            <a:r>
              <a:rPr lang="en-US" dirty="0"/>
              <a:t>Beaches Resort </a:t>
            </a:r>
          </a:p>
          <a:p>
            <a:r>
              <a:rPr lang="en-US" dirty="0"/>
              <a:t>Price: </a:t>
            </a:r>
            <a:r>
              <a:rPr lang="en-US" b="0" i="0" dirty="0">
                <a:solidFill>
                  <a:srgbClr val="0A0A0A"/>
                </a:solidFill>
                <a:effectLst/>
                <a:latin typeface="Google Sans"/>
              </a:rPr>
              <a:t>~$355+ Per Night (PP/PN) and kids from ~$38+ PP/PN</a:t>
            </a:r>
          </a:p>
          <a:p>
            <a:r>
              <a:rPr lang="en-US" dirty="0">
                <a:solidFill>
                  <a:srgbClr val="001D35"/>
                </a:solidFill>
                <a:latin typeface="Google Sans"/>
              </a:rPr>
              <a:t>Included: </a:t>
            </a:r>
          </a:p>
          <a:p>
            <a:r>
              <a:rPr lang="en-US" b="0" i="0" dirty="0">
                <a:solidFill>
                  <a:srgbClr val="0A0A0A"/>
                </a:solidFill>
                <a:effectLst/>
                <a:latin typeface="Google Sans"/>
              </a:rPr>
              <a:t>Prices often include meals, drinks, and activities</a:t>
            </a:r>
          </a:p>
          <a:p>
            <a:r>
              <a:rPr lang="en-US" dirty="0">
                <a:solidFill>
                  <a:srgbClr val="0A0A0A"/>
                </a:solidFill>
                <a:latin typeface="Google Sans"/>
              </a:rPr>
              <a:t>Best Features: 18 dining options, water sports, and live entertainment. </a:t>
            </a:r>
            <a:endParaRPr lang="en-US" dirty="0"/>
          </a:p>
        </p:txBody>
      </p:sp>
      <p:pic>
        <p:nvPicPr>
          <p:cNvPr id="6" name="Picture 5">
            <a:extLst>
              <a:ext uri="{FF2B5EF4-FFF2-40B4-BE49-F238E27FC236}">
                <a16:creationId xmlns:a16="http://schemas.microsoft.com/office/drawing/2014/main" id="{80A2E4FB-F3AC-319A-FC7E-CBF754C91B60}"/>
              </a:ext>
            </a:extLst>
          </p:cNvPr>
          <p:cNvPicPr>
            <a:picLocks noChangeAspect="1"/>
          </p:cNvPicPr>
          <p:nvPr/>
        </p:nvPicPr>
        <p:blipFill>
          <a:blip r:embed="rId2"/>
          <a:stretch>
            <a:fillRect/>
          </a:stretch>
        </p:blipFill>
        <p:spPr>
          <a:xfrm>
            <a:off x="1202401" y="4954043"/>
            <a:ext cx="2677251" cy="1722329"/>
          </a:xfrm>
          <a:prstGeom prst="rect">
            <a:avLst/>
          </a:prstGeom>
        </p:spPr>
      </p:pic>
      <p:pic>
        <p:nvPicPr>
          <p:cNvPr id="8" name="Picture 7">
            <a:extLst>
              <a:ext uri="{FF2B5EF4-FFF2-40B4-BE49-F238E27FC236}">
                <a16:creationId xmlns:a16="http://schemas.microsoft.com/office/drawing/2014/main" id="{ED59EFC1-C088-37B7-5517-7B04820CC69B}"/>
              </a:ext>
            </a:extLst>
          </p:cNvPr>
          <p:cNvPicPr>
            <a:picLocks noChangeAspect="1"/>
          </p:cNvPicPr>
          <p:nvPr/>
        </p:nvPicPr>
        <p:blipFill>
          <a:blip r:embed="rId3"/>
          <a:stretch>
            <a:fillRect/>
          </a:stretch>
        </p:blipFill>
        <p:spPr>
          <a:xfrm>
            <a:off x="7297375" y="4429429"/>
            <a:ext cx="3382760" cy="2246943"/>
          </a:xfrm>
          <a:prstGeom prst="rect">
            <a:avLst/>
          </a:prstGeom>
        </p:spPr>
      </p:pic>
      <p:pic>
        <p:nvPicPr>
          <p:cNvPr id="9" name="Picture 8">
            <a:extLst>
              <a:ext uri="{FF2B5EF4-FFF2-40B4-BE49-F238E27FC236}">
                <a16:creationId xmlns:a16="http://schemas.microsoft.com/office/drawing/2014/main" id="{CAC1EF1D-7C0E-9E44-D3CA-79E458C9E299}"/>
              </a:ext>
            </a:extLst>
          </p:cNvPr>
          <p:cNvPicPr>
            <a:picLocks noChangeAspect="1"/>
          </p:cNvPicPr>
          <p:nvPr/>
        </p:nvPicPr>
        <p:blipFill>
          <a:blip r:embed="rId4"/>
          <a:stretch>
            <a:fillRect/>
          </a:stretch>
        </p:blipFill>
        <p:spPr>
          <a:xfrm>
            <a:off x="6884253" y="310206"/>
            <a:ext cx="4639326" cy="1380482"/>
          </a:xfrm>
          <a:prstGeom prst="rect">
            <a:avLst/>
          </a:prstGeom>
        </p:spPr>
      </p:pic>
    </p:spTree>
    <p:extLst>
      <p:ext uri="{BB962C8B-B14F-4D97-AF65-F5344CB8AC3E}">
        <p14:creationId xmlns:p14="http://schemas.microsoft.com/office/powerpoint/2010/main" val="422901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7DDF-995C-DFE8-5EEE-1E7ED9519465}"/>
              </a:ext>
            </a:extLst>
          </p:cNvPr>
          <p:cNvSpPr>
            <a:spLocks noGrp="1"/>
          </p:cNvSpPr>
          <p:nvPr>
            <p:ph type="title"/>
          </p:nvPr>
        </p:nvSpPr>
        <p:spPr/>
        <p:txBody>
          <a:bodyPr/>
          <a:lstStyle/>
          <a:p>
            <a:r>
              <a:rPr lang="en-US" dirty="0"/>
              <a:t>Things to do in Turks and Caicos: EAT</a:t>
            </a:r>
          </a:p>
        </p:txBody>
      </p:sp>
      <p:sp>
        <p:nvSpPr>
          <p:cNvPr id="3" name="Content Placeholder 2">
            <a:extLst>
              <a:ext uri="{FF2B5EF4-FFF2-40B4-BE49-F238E27FC236}">
                <a16:creationId xmlns:a16="http://schemas.microsoft.com/office/drawing/2014/main" id="{24DF1476-2DF8-AD9D-EE67-639E644DB783}"/>
              </a:ext>
            </a:extLst>
          </p:cNvPr>
          <p:cNvSpPr>
            <a:spLocks noGrp="1"/>
          </p:cNvSpPr>
          <p:nvPr>
            <p:ph idx="1"/>
          </p:nvPr>
        </p:nvSpPr>
        <p:spPr/>
        <p:txBody>
          <a:bodyPr/>
          <a:lstStyle/>
          <a:p>
            <a:r>
              <a:rPr lang="en-US" dirty="0"/>
              <a:t>1.) Seafood Hub TCI </a:t>
            </a:r>
          </a:p>
          <a:p>
            <a:r>
              <a:rPr lang="en-US" dirty="0"/>
              <a:t>2.) Island Fish Fry (Thursday Only) </a:t>
            </a:r>
          </a:p>
          <a:p>
            <a:r>
              <a:rPr lang="en-US" dirty="0"/>
              <a:t>3.) Mr. Grouper </a:t>
            </a:r>
          </a:p>
          <a:p>
            <a:r>
              <a:rPr lang="en-US" dirty="0"/>
              <a:t>4.) Da Conch Shack</a:t>
            </a:r>
          </a:p>
          <a:p>
            <a:r>
              <a:rPr lang="en-US" dirty="0"/>
              <a:t>5.) Omar’s Beach Hut </a:t>
            </a:r>
          </a:p>
        </p:txBody>
      </p:sp>
      <p:pic>
        <p:nvPicPr>
          <p:cNvPr id="9" name="Picture 8">
            <a:extLst>
              <a:ext uri="{FF2B5EF4-FFF2-40B4-BE49-F238E27FC236}">
                <a16:creationId xmlns:a16="http://schemas.microsoft.com/office/drawing/2014/main" id="{FFE26531-AEDB-D09C-D592-79B858658E95}"/>
              </a:ext>
            </a:extLst>
          </p:cNvPr>
          <p:cNvPicPr>
            <a:picLocks noChangeAspect="1"/>
          </p:cNvPicPr>
          <p:nvPr/>
        </p:nvPicPr>
        <p:blipFill>
          <a:blip r:embed="rId2"/>
          <a:stretch>
            <a:fillRect/>
          </a:stretch>
        </p:blipFill>
        <p:spPr>
          <a:xfrm>
            <a:off x="9475640" y="584143"/>
            <a:ext cx="2655517" cy="3531564"/>
          </a:xfrm>
          <a:prstGeom prst="rect">
            <a:avLst/>
          </a:prstGeom>
        </p:spPr>
      </p:pic>
      <p:pic>
        <p:nvPicPr>
          <p:cNvPr id="10" name="Picture 9">
            <a:extLst>
              <a:ext uri="{FF2B5EF4-FFF2-40B4-BE49-F238E27FC236}">
                <a16:creationId xmlns:a16="http://schemas.microsoft.com/office/drawing/2014/main" id="{CC7D7E73-1A4E-9E90-045D-D5731EBDBE9E}"/>
              </a:ext>
            </a:extLst>
          </p:cNvPr>
          <p:cNvPicPr>
            <a:picLocks noChangeAspect="1"/>
          </p:cNvPicPr>
          <p:nvPr/>
        </p:nvPicPr>
        <p:blipFill>
          <a:blip r:embed="rId3"/>
          <a:stretch>
            <a:fillRect/>
          </a:stretch>
        </p:blipFill>
        <p:spPr>
          <a:xfrm>
            <a:off x="4749777" y="4622849"/>
            <a:ext cx="2452404" cy="1808532"/>
          </a:xfrm>
          <a:prstGeom prst="rect">
            <a:avLst/>
          </a:prstGeom>
        </p:spPr>
      </p:pic>
      <p:pic>
        <p:nvPicPr>
          <p:cNvPr id="11" name="Picture 10">
            <a:extLst>
              <a:ext uri="{FF2B5EF4-FFF2-40B4-BE49-F238E27FC236}">
                <a16:creationId xmlns:a16="http://schemas.microsoft.com/office/drawing/2014/main" id="{6B7A2068-84D7-7CD5-A3E3-C103DE1CB1A9}"/>
              </a:ext>
            </a:extLst>
          </p:cNvPr>
          <p:cNvPicPr>
            <a:picLocks noChangeAspect="1"/>
          </p:cNvPicPr>
          <p:nvPr/>
        </p:nvPicPr>
        <p:blipFill>
          <a:blip r:embed="rId4"/>
          <a:stretch>
            <a:fillRect/>
          </a:stretch>
        </p:blipFill>
        <p:spPr>
          <a:xfrm>
            <a:off x="8259383" y="4334750"/>
            <a:ext cx="3156466" cy="2096631"/>
          </a:xfrm>
          <a:prstGeom prst="rect">
            <a:avLst/>
          </a:prstGeom>
        </p:spPr>
      </p:pic>
    </p:spTree>
    <p:extLst>
      <p:ext uri="{BB962C8B-B14F-4D97-AF65-F5344CB8AC3E}">
        <p14:creationId xmlns:p14="http://schemas.microsoft.com/office/powerpoint/2010/main" val="345928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6650-7FBF-3679-7EF3-4D5A882DF6F4}"/>
              </a:ext>
            </a:extLst>
          </p:cNvPr>
          <p:cNvSpPr>
            <a:spLocks noGrp="1"/>
          </p:cNvSpPr>
          <p:nvPr>
            <p:ph type="title"/>
          </p:nvPr>
        </p:nvSpPr>
        <p:spPr/>
        <p:txBody>
          <a:bodyPr>
            <a:normAutofit fontScale="90000"/>
          </a:bodyPr>
          <a:lstStyle/>
          <a:p>
            <a:r>
              <a:rPr lang="en-US" dirty="0"/>
              <a:t>Things to do in Turks and Caicos: Activities </a:t>
            </a:r>
          </a:p>
        </p:txBody>
      </p:sp>
      <p:sp>
        <p:nvSpPr>
          <p:cNvPr id="3" name="Content Placeholder 2">
            <a:extLst>
              <a:ext uri="{FF2B5EF4-FFF2-40B4-BE49-F238E27FC236}">
                <a16:creationId xmlns:a16="http://schemas.microsoft.com/office/drawing/2014/main" id="{0C703038-73C6-9324-D686-A46531E08CBA}"/>
              </a:ext>
            </a:extLst>
          </p:cNvPr>
          <p:cNvSpPr>
            <a:spLocks noGrp="1"/>
          </p:cNvSpPr>
          <p:nvPr>
            <p:ph idx="1"/>
          </p:nvPr>
        </p:nvSpPr>
        <p:spPr>
          <a:xfrm>
            <a:off x="4519052" y="1402477"/>
            <a:ext cx="7804390" cy="4351338"/>
          </a:xfrm>
        </p:spPr>
        <p:txBody>
          <a:bodyPr/>
          <a:lstStyle/>
          <a:p>
            <a:r>
              <a:rPr lang="en-US" sz="2000" dirty="0"/>
              <a:t>1.) Noah’s Arc </a:t>
            </a:r>
          </a:p>
          <a:p>
            <a:r>
              <a:rPr lang="en-US" sz="2000" dirty="0"/>
              <a:t>Transportation price: $30</a:t>
            </a:r>
          </a:p>
          <a:p>
            <a:r>
              <a:rPr lang="en-US" sz="2000" dirty="0"/>
              <a:t>Excursion Price: Catamaran Trip (Tiki Bar): $115 (alcoholic drinks included)</a:t>
            </a:r>
          </a:p>
          <a:p>
            <a:r>
              <a:rPr lang="en-US" sz="2000" dirty="0"/>
              <a:t>Duration: 4 hours</a:t>
            </a:r>
          </a:p>
          <a:p>
            <a:r>
              <a:rPr lang="en-US" sz="2000" dirty="0"/>
              <a:t>Best times to go: Sunday </a:t>
            </a:r>
          </a:p>
          <a:p>
            <a:r>
              <a:rPr lang="en-US" sz="2000" dirty="0"/>
              <a:t>Tiki Bar: $25 per drink</a:t>
            </a:r>
          </a:p>
          <a:p>
            <a:pPr marL="0" indent="0">
              <a:buNone/>
            </a:pPr>
            <a:endParaRPr lang="en-US" dirty="0"/>
          </a:p>
        </p:txBody>
      </p:sp>
      <p:pic>
        <p:nvPicPr>
          <p:cNvPr id="5" name="Picture 4">
            <a:extLst>
              <a:ext uri="{FF2B5EF4-FFF2-40B4-BE49-F238E27FC236}">
                <a16:creationId xmlns:a16="http://schemas.microsoft.com/office/drawing/2014/main" id="{EB16ECF4-E821-56DA-8A83-DCEB2F7AB9D0}"/>
              </a:ext>
            </a:extLst>
          </p:cNvPr>
          <p:cNvPicPr>
            <a:picLocks noChangeAspect="1"/>
          </p:cNvPicPr>
          <p:nvPr/>
        </p:nvPicPr>
        <p:blipFill>
          <a:blip r:embed="rId2"/>
          <a:stretch>
            <a:fillRect/>
          </a:stretch>
        </p:blipFill>
        <p:spPr>
          <a:xfrm>
            <a:off x="7783322" y="3847184"/>
            <a:ext cx="3449726" cy="2410651"/>
          </a:xfrm>
          <a:prstGeom prst="rect">
            <a:avLst/>
          </a:prstGeom>
        </p:spPr>
      </p:pic>
      <p:pic>
        <p:nvPicPr>
          <p:cNvPr id="9" name="Picture 8">
            <a:extLst>
              <a:ext uri="{FF2B5EF4-FFF2-40B4-BE49-F238E27FC236}">
                <a16:creationId xmlns:a16="http://schemas.microsoft.com/office/drawing/2014/main" id="{AAF7859D-DA9E-C33C-EE13-F4AB27087321}"/>
              </a:ext>
            </a:extLst>
          </p:cNvPr>
          <p:cNvPicPr>
            <a:picLocks noChangeAspect="1"/>
          </p:cNvPicPr>
          <p:nvPr/>
        </p:nvPicPr>
        <p:blipFill>
          <a:blip r:embed="rId3"/>
          <a:stretch>
            <a:fillRect/>
          </a:stretch>
        </p:blipFill>
        <p:spPr>
          <a:xfrm>
            <a:off x="8479967" y="222952"/>
            <a:ext cx="2753081" cy="2018431"/>
          </a:xfrm>
          <a:prstGeom prst="rect">
            <a:avLst/>
          </a:prstGeom>
        </p:spPr>
      </p:pic>
      <p:sp>
        <p:nvSpPr>
          <p:cNvPr id="11" name="TextBox 10">
            <a:extLst>
              <a:ext uri="{FF2B5EF4-FFF2-40B4-BE49-F238E27FC236}">
                <a16:creationId xmlns:a16="http://schemas.microsoft.com/office/drawing/2014/main" id="{EF0C0E58-BB4D-5F03-0E9B-27928E0C132C}"/>
              </a:ext>
            </a:extLst>
          </p:cNvPr>
          <p:cNvSpPr txBox="1"/>
          <p:nvPr/>
        </p:nvSpPr>
        <p:spPr>
          <a:xfrm>
            <a:off x="1086027" y="5179014"/>
            <a:ext cx="3449726" cy="1384995"/>
          </a:xfrm>
          <a:prstGeom prst="rect">
            <a:avLst/>
          </a:prstGeom>
          <a:noFill/>
        </p:spPr>
        <p:txBody>
          <a:bodyPr wrap="square" rtlCol="0">
            <a:spAutoFit/>
          </a:bodyPr>
          <a:lstStyle/>
          <a:p>
            <a:pPr marL="0" indent="0">
              <a:buNone/>
            </a:pPr>
            <a:r>
              <a:rPr lang="en-US" sz="1400" dirty="0"/>
              <a:t>Activities: </a:t>
            </a:r>
          </a:p>
          <a:p>
            <a:pPr marL="0" indent="0">
              <a:buNone/>
            </a:pPr>
            <a:r>
              <a:rPr lang="en-US" sz="1400" dirty="0"/>
              <a:t>- Water sports (</a:t>
            </a:r>
            <a:r>
              <a:rPr lang="en-US" sz="1400" dirty="0" err="1"/>
              <a:t>jetski’s</a:t>
            </a:r>
            <a:r>
              <a:rPr lang="en-US" sz="1400" dirty="0"/>
              <a:t>, floating cars, etc.)</a:t>
            </a:r>
          </a:p>
          <a:p>
            <a:pPr marL="0" indent="0">
              <a:buNone/>
            </a:pPr>
            <a:r>
              <a:rPr lang="en-US" sz="1400" dirty="0"/>
              <a:t>- Open Air Tiki Bar</a:t>
            </a:r>
          </a:p>
          <a:p>
            <a:pPr marL="0" indent="0">
              <a:buNone/>
            </a:pPr>
            <a:r>
              <a:rPr lang="en-US" sz="1400" dirty="0"/>
              <a:t>- Boat Rental </a:t>
            </a:r>
          </a:p>
          <a:p>
            <a:endParaRPr lang="en-US" sz="1400" dirty="0"/>
          </a:p>
        </p:txBody>
      </p:sp>
    </p:spTree>
    <p:extLst>
      <p:ext uri="{BB962C8B-B14F-4D97-AF65-F5344CB8AC3E}">
        <p14:creationId xmlns:p14="http://schemas.microsoft.com/office/powerpoint/2010/main" val="47314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6650-7FBF-3679-7EF3-4D5A882DF6F4}"/>
              </a:ext>
            </a:extLst>
          </p:cNvPr>
          <p:cNvSpPr>
            <a:spLocks noGrp="1"/>
          </p:cNvSpPr>
          <p:nvPr>
            <p:ph type="title"/>
          </p:nvPr>
        </p:nvSpPr>
        <p:spPr/>
        <p:txBody>
          <a:bodyPr>
            <a:normAutofit fontScale="90000"/>
          </a:bodyPr>
          <a:lstStyle/>
          <a:p>
            <a:r>
              <a:rPr lang="en-US" dirty="0"/>
              <a:t>Things to do in Turks and Caicos: Activities </a:t>
            </a:r>
          </a:p>
        </p:txBody>
      </p:sp>
      <p:sp>
        <p:nvSpPr>
          <p:cNvPr id="3" name="Content Placeholder 2">
            <a:extLst>
              <a:ext uri="{FF2B5EF4-FFF2-40B4-BE49-F238E27FC236}">
                <a16:creationId xmlns:a16="http://schemas.microsoft.com/office/drawing/2014/main" id="{0C703038-73C6-9324-D686-A46531E08CBA}"/>
              </a:ext>
            </a:extLst>
          </p:cNvPr>
          <p:cNvSpPr>
            <a:spLocks noGrp="1"/>
          </p:cNvSpPr>
          <p:nvPr>
            <p:ph idx="1"/>
          </p:nvPr>
        </p:nvSpPr>
        <p:spPr>
          <a:xfrm>
            <a:off x="4286545" y="938265"/>
            <a:ext cx="8184715" cy="4351338"/>
          </a:xfrm>
        </p:spPr>
        <p:txBody>
          <a:bodyPr/>
          <a:lstStyle/>
          <a:p>
            <a:r>
              <a:rPr lang="en-US" dirty="0"/>
              <a:t>2.) </a:t>
            </a:r>
            <a:r>
              <a:rPr lang="en-US" b="0" i="0" dirty="0">
                <a:solidFill>
                  <a:srgbClr val="000000"/>
                </a:solidFill>
                <a:effectLst/>
                <a:latin typeface="Aeonik"/>
              </a:rPr>
              <a:t>Love Buggy Island Tour with Lunch</a:t>
            </a:r>
            <a:endParaRPr lang="en-US" dirty="0"/>
          </a:p>
          <a:p>
            <a:r>
              <a:rPr lang="en-US" dirty="0"/>
              <a:t>Excursion Price: $229 </a:t>
            </a:r>
          </a:p>
          <a:p>
            <a:r>
              <a:rPr lang="en-US" dirty="0"/>
              <a:t>What is included: </a:t>
            </a:r>
          </a:p>
          <a:p>
            <a:pPr marL="514350" indent="-514350" algn="l">
              <a:buFont typeface="+mj-lt"/>
              <a:buAutoNum type="arabicPeriod"/>
            </a:pPr>
            <a:r>
              <a:rPr lang="en-US" sz="1200" b="0" i="0" dirty="0">
                <a:solidFill>
                  <a:srgbClr val="000000"/>
                </a:solidFill>
                <a:effectLst/>
                <a:latin typeface="Aeonik"/>
              </a:rPr>
              <a:t>Lunch is included in the cost of the tour</a:t>
            </a:r>
          </a:p>
          <a:p>
            <a:pPr marL="514350" indent="-514350" algn="l">
              <a:buFont typeface="+mj-lt"/>
              <a:buAutoNum type="arabicPeriod"/>
            </a:pPr>
            <a:r>
              <a:rPr lang="en-US" sz="1200" b="0" i="0" dirty="0">
                <a:solidFill>
                  <a:srgbClr val="000000"/>
                </a:solidFill>
                <a:effectLst/>
                <a:latin typeface="Aeonik"/>
              </a:rPr>
              <a:t>All attraction entry fees are included</a:t>
            </a:r>
          </a:p>
          <a:p>
            <a:pPr marL="0" indent="0" algn="l">
              <a:buNone/>
            </a:pPr>
            <a:endParaRPr lang="en-US" sz="1200" b="0" i="0" dirty="0">
              <a:solidFill>
                <a:srgbClr val="000000"/>
              </a:solidFill>
              <a:effectLst/>
              <a:latin typeface="Aeonik"/>
            </a:endParaRPr>
          </a:p>
          <a:p>
            <a:pPr marL="0" indent="0">
              <a:buNone/>
            </a:pPr>
            <a:endParaRPr lang="en-US" dirty="0"/>
          </a:p>
        </p:txBody>
      </p:sp>
      <p:sp>
        <p:nvSpPr>
          <p:cNvPr id="11" name="TextBox 10">
            <a:extLst>
              <a:ext uri="{FF2B5EF4-FFF2-40B4-BE49-F238E27FC236}">
                <a16:creationId xmlns:a16="http://schemas.microsoft.com/office/drawing/2014/main" id="{EF0C0E58-BB4D-5F03-0E9B-27928E0C132C}"/>
              </a:ext>
            </a:extLst>
          </p:cNvPr>
          <p:cNvSpPr txBox="1"/>
          <p:nvPr/>
        </p:nvSpPr>
        <p:spPr>
          <a:xfrm>
            <a:off x="5624983" y="4273942"/>
            <a:ext cx="5691552" cy="1384995"/>
          </a:xfrm>
          <a:prstGeom prst="rect">
            <a:avLst/>
          </a:prstGeom>
          <a:noFill/>
        </p:spPr>
        <p:txBody>
          <a:bodyPr wrap="square" rtlCol="0">
            <a:spAutoFit/>
          </a:bodyPr>
          <a:lstStyle/>
          <a:p>
            <a:r>
              <a:rPr lang="en-US" dirty="0"/>
              <a:t>Overview: </a:t>
            </a:r>
          </a:p>
          <a:p>
            <a:r>
              <a:rPr lang="en-US" sz="1200" dirty="0"/>
              <a:t>Spend half a day exploring Providenciales Island in your very own 'Love Buggy.' With this tour, see around 85 percent of the island, with stops at scenic views, hidden gems, villas, the Cheshire Hall Plantation, and more. </a:t>
            </a:r>
            <a:br>
              <a:rPr lang="en-US" sz="1200" dirty="0"/>
            </a:br>
            <a:r>
              <a:rPr lang="en-US" sz="1200" dirty="0"/>
              <a:t>Read more about - </a:t>
            </a:r>
            <a:r>
              <a:rPr lang="en-US" sz="1200" dirty="0">
                <a:hlinkClick r:id="rId2"/>
              </a:rPr>
              <a:t>Love Buggy Island Tour with Lunch</a:t>
            </a:r>
            <a:endParaRPr lang="en-US" sz="1200" dirty="0"/>
          </a:p>
          <a:p>
            <a:endParaRPr lang="en-US" dirty="0"/>
          </a:p>
        </p:txBody>
      </p:sp>
      <p:pic>
        <p:nvPicPr>
          <p:cNvPr id="6" name="Picture 5">
            <a:extLst>
              <a:ext uri="{FF2B5EF4-FFF2-40B4-BE49-F238E27FC236}">
                <a16:creationId xmlns:a16="http://schemas.microsoft.com/office/drawing/2014/main" id="{0164B6BC-0059-4CA6-6B10-DCE13CD2D7AB}"/>
              </a:ext>
            </a:extLst>
          </p:cNvPr>
          <p:cNvPicPr>
            <a:picLocks noChangeAspect="1"/>
          </p:cNvPicPr>
          <p:nvPr/>
        </p:nvPicPr>
        <p:blipFill>
          <a:blip r:embed="rId3"/>
          <a:stretch>
            <a:fillRect/>
          </a:stretch>
        </p:blipFill>
        <p:spPr>
          <a:xfrm>
            <a:off x="8378902" y="1209130"/>
            <a:ext cx="3710241" cy="2544634"/>
          </a:xfrm>
          <a:prstGeom prst="rect">
            <a:avLst/>
          </a:prstGeom>
        </p:spPr>
      </p:pic>
      <p:pic>
        <p:nvPicPr>
          <p:cNvPr id="8" name="Picture 7">
            <a:extLst>
              <a:ext uri="{FF2B5EF4-FFF2-40B4-BE49-F238E27FC236}">
                <a16:creationId xmlns:a16="http://schemas.microsoft.com/office/drawing/2014/main" id="{EB08554E-D353-7D20-EA89-4B167E2412B7}"/>
              </a:ext>
            </a:extLst>
          </p:cNvPr>
          <p:cNvPicPr>
            <a:picLocks noChangeAspect="1"/>
          </p:cNvPicPr>
          <p:nvPr/>
        </p:nvPicPr>
        <p:blipFill>
          <a:blip r:embed="rId4"/>
          <a:stretch>
            <a:fillRect/>
          </a:stretch>
        </p:blipFill>
        <p:spPr>
          <a:xfrm>
            <a:off x="599862" y="3863244"/>
            <a:ext cx="4076516" cy="2852717"/>
          </a:xfrm>
          <a:prstGeom prst="rect">
            <a:avLst/>
          </a:prstGeom>
        </p:spPr>
      </p:pic>
    </p:spTree>
    <p:extLst>
      <p:ext uri="{BB962C8B-B14F-4D97-AF65-F5344CB8AC3E}">
        <p14:creationId xmlns:p14="http://schemas.microsoft.com/office/powerpoint/2010/main" val="3642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6650-7FBF-3679-7EF3-4D5A882DF6F4}"/>
              </a:ext>
            </a:extLst>
          </p:cNvPr>
          <p:cNvSpPr>
            <a:spLocks noGrp="1"/>
          </p:cNvSpPr>
          <p:nvPr>
            <p:ph type="title"/>
          </p:nvPr>
        </p:nvSpPr>
        <p:spPr/>
        <p:txBody>
          <a:bodyPr>
            <a:normAutofit fontScale="90000"/>
          </a:bodyPr>
          <a:lstStyle/>
          <a:p>
            <a:r>
              <a:rPr lang="en-US" dirty="0"/>
              <a:t>Things to do in Turks and Caicos: Activities </a:t>
            </a:r>
          </a:p>
        </p:txBody>
      </p:sp>
      <p:sp>
        <p:nvSpPr>
          <p:cNvPr id="3" name="Content Placeholder 2">
            <a:extLst>
              <a:ext uri="{FF2B5EF4-FFF2-40B4-BE49-F238E27FC236}">
                <a16:creationId xmlns:a16="http://schemas.microsoft.com/office/drawing/2014/main" id="{0C703038-73C6-9324-D686-A46531E08CBA}"/>
              </a:ext>
            </a:extLst>
          </p:cNvPr>
          <p:cNvSpPr>
            <a:spLocks noGrp="1"/>
          </p:cNvSpPr>
          <p:nvPr>
            <p:ph idx="1"/>
          </p:nvPr>
        </p:nvSpPr>
        <p:spPr>
          <a:xfrm>
            <a:off x="4607370" y="1779650"/>
            <a:ext cx="8184715" cy="4351338"/>
          </a:xfrm>
        </p:spPr>
        <p:txBody>
          <a:bodyPr/>
          <a:lstStyle/>
          <a:p>
            <a:pPr algn="l"/>
            <a:r>
              <a:rPr lang="en-US" dirty="0"/>
              <a:t>3.) </a:t>
            </a:r>
            <a:r>
              <a:rPr lang="en-US" b="0" i="0" dirty="0" err="1">
                <a:solidFill>
                  <a:srgbClr val="000000"/>
                </a:solidFill>
                <a:effectLst/>
                <a:latin typeface="Aeonik"/>
              </a:rPr>
              <a:t>JetCar</a:t>
            </a:r>
            <a:r>
              <a:rPr lang="en-US" b="0" i="0" dirty="0">
                <a:solidFill>
                  <a:srgbClr val="000000"/>
                </a:solidFill>
                <a:effectLst/>
                <a:latin typeface="Aeonik"/>
              </a:rPr>
              <a:t> Drone Photo Video Shoot experience in Turks Caicos</a:t>
            </a:r>
          </a:p>
          <a:p>
            <a:r>
              <a:rPr lang="en-US" dirty="0"/>
              <a:t>Excursion Price: $160 pp for 30 minutes</a:t>
            </a:r>
          </a:p>
          <a:p>
            <a:r>
              <a:rPr lang="en-US" dirty="0"/>
              <a:t>What is included: </a:t>
            </a:r>
          </a:p>
          <a:p>
            <a:pPr algn="l">
              <a:buFont typeface="Arial" panose="020B0604020202020204" pitchFamily="34" charset="0"/>
              <a:buChar char="•"/>
            </a:pPr>
            <a:r>
              <a:rPr lang="en-US" sz="1000" b="0" i="0" dirty="0">
                <a:solidFill>
                  <a:srgbClr val="000000"/>
                </a:solidFill>
                <a:effectLst/>
                <a:latin typeface="Aeonik"/>
              </a:rPr>
              <a:t>Professional drone operator &amp; guide</a:t>
            </a:r>
          </a:p>
          <a:p>
            <a:pPr algn="l">
              <a:buFont typeface="Arial" panose="020B0604020202020204" pitchFamily="34" charset="0"/>
              <a:buChar char="•"/>
            </a:pPr>
            <a:r>
              <a:rPr lang="en-US" sz="1000" b="0" i="0" dirty="0">
                <a:solidFill>
                  <a:srgbClr val="000000"/>
                </a:solidFill>
                <a:effectLst/>
                <a:latin typeface="Aeonik"/>
              </a:rPr>
              <a:t>100+ photos and video clips from your experience</a:t>
            </a:r>
          </a:p>
          <a:p>
            <a:pPr algn="l">
              <a:buFont typeface="Arial" panose="020B0604020202020204" pitchFamily="34" charset="0"/>
              <a:buChar char="•"/>
            </a:pPr>
            <a:r>
              <a:rPr lang="en-US" sz="1000" b="0" i="0" dirty="0">
                <a:solidFill>
                  <a:srgbClr val="000000"/>
                </a:solidFill>
                <a:effectLst/>
                <a:latin typeface="Aeonik"/>
              </a:rPr>
              <a:t>Safety briefing and life jackets</a:t>
            </a:r>
          </a:p>
          <a:p>
            <a:pPr marL="514350" indent="-514350" algn="l">
              <a:buFont typeface="+mj-lt"/>
              <a:buAutoNum type="arabicPeriod"/>
            </a:pPr>
            <a:endParaRPr lang="en-US" sz="1200" b="0" i="0" dirty="0">
              <a:solidFill>
                <a:srgbClr val="000000"/>
              </a:solidFill>
              <a:effectLst/>
              <a:latin typeface="Aeonik"/>
            </a:endParaRPr>
          </a:p>
          <a:p>
            <a:pPr marL="0" indent="0">
              <a:buNone/>
            </a:pPr>
            <a:endParaRPr lang="en-US" dirty="0"/>
          </a:p>
        </p:txBody>
      </p:sp>
      <p:sp>
        <p:nvSpPr>
          <p:cNvPr id="11" name="TextBox 10">
            <a:extLst>
              <a:ext uri="{FF2B5EF4-FFF2-40B4-BE49-F238E27FC236}">
                <a16:creationId xmlns:a16="http://schemas.microsoft.com/office/drawing/2014/main" id="{EF0C0E58-BB4D-5F03-0E9B-27928E0C132C}"/>
              </a:ext>
            </a:extLst>
          </p:cNvPr>
          <p:cNvSpPr txBox="1"/>
          <p:nvPr/>
        </p:nvSpPr>
        <p:spPr>
          <a:xfrm>
            <a:off x="6441022" y="4806366"/>
            <a:ext cx="5475405" cy="1446550"/>
          </a:xfrm>
          <a:prstGeom prst="rect">
            <a:avLst/>
          </a:prstGeom>
          <a:noFill/>
        </p:spPr>
        <p:txBody>
          <a:bodyPr wrap="square" rtlCol="0">
            <a:spAutoFit/>
          </a:bodyPr>
          <a:lstStyle/>
          <a:p>
            <a:r>
              <a:rPr lang="en-US" sz="1000" dirty="0"/>
              <a:t>Overview: </a:t>
            </a:r>
          </a:p>
          <a:p>
            <a:r>
              <a:rPr lang="en-US" sz="1000" dirty="0"/>
              <a:t>Take your vacation photos to the next level with a </a:t>
            </a:r>
            <a:r>
              <a:rPr lang="en-US" sz="1000" dirty="0" err="1"/>
              <a:t>JetCar</a:t>
            </a:r>
            <a:r>
              <a:rPr lang="en-US" sz="1000" dirty="0"/>
              <a:t> drone photoshoot—a one-of-a-kind experience you won’t find anywhere else in Turks &amp; Caicos. Instead of standard beach pictures, you’ll capture cinematic aerial footage of you driving a </a:t>
            </a:r>
            <a:r>
              <a:rPr lang="en-US" sz="1000" dirty="0" err="1"/>
              <a:t>JetCar</a:t>
            </a:r>
            <a:r>
              <a:rPr lang="en-US" sz="1000" dirty="0"/>
              <a:t> across turquoise waters, with sweeping views of white-sand beaches, hidden cays, and crystal-clear shallows.</a:t>
            </a:r>
            <a:br>
              <a:rPr lang="en-US" sz="1000" dirty="0"/>
            </a:br>
            <a:r>
              <a:rPr lang="en-US" sz="1000" dirty="0"/>
              <a:t>Read more about - </a:t>
            </a:r>
            <a:r>
              <a:rPr lang="en-US" sz="1000" dirty="0">
                <a:hlinkClick r:id="rId2"/>
              </a:rPr>
              <a:t>JetCar Drone Photo Video Shoot experience in Turks Caicos</a:t>
            </a:r>
            <a:endParaRPr lang="en-US" sz="1000" dirty="0"/>
          </a:p>
          <a:p>
            <a:endParaRPr lang="en-US" dirty="0"/>
          </a:p>
        </p:txBody>
      </p:sp>
      <p:pic>
        <p:nvPicPr>
          <p:cNvPr id="1026" name="Picture 2" descr="Gallery picture 4 (from the experience provider)">
            <a:extLst>
              <a:ext uri="{FF2B5EF4-FFF2-40B4-BE49-F238E27FC236}">
                <a16:creationId xmlns:a16="http://schemas.microsoft.com/office/drawing/2014/main" id="{3ED8156A-D898-E986-DC5A-58E86E1F5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91" y="4806366"/>
            <a:ext cx="2888564" cy="1925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lery picture 6 (from the experience provider)">
            <a:extLst>
              <a:ext uri="{FF2B5EF4-FFF2-40B4-BE49-F238E27FC236}">
                <a16:creationId xmlns:a16="http://schemas.microsoft.com/office/drawing/2014/main" id="{DEAB7218-D9F5-2AC9-CD30-F3EABF2B3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595" y="21729"/>
            <a:ext cx="3058337" cy="203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85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A1E0-FEC0-90E0-8D03-2E2808892A36}"/>
              </a:ext>
            </a:extLst>
          </p:cNvPr>
          <p:cNvSpPr>
            <a:spLocks noGrp="1"/>
          </p:cNvSpPr>
          <p:nvPr>
            <p:ph type="title"/>
          </p:nvPr>
        </p:nvSpPr>
        <p:spPr/>
        <p:txBody>
          <a:bodyPr/>
          <a:lstStyle/>
          <a:p>
            <a:r>
              <a:rPr lang="en-US" dirty="0"/>
              <a:t>Transportation</a:t>
            </a:r>
            <a:br>
              <a:rPr lang="en-US" dirty="0"/>
            </a:br>
            <a:br>
              <a:rPr lang="en-US" dirty="0"/>
            </a:br>
            <a:r>
              <a:rPr lang="en-US" dirty="0"/>
              <a:t>Miami to T &amp; C</a:t>
            </a:r>
          </a:p>
        </p:txBody>
      </p:sp>
      <p:sp>
        <p:nvSpPr>
          <p:cNvPr id="3" name="Content Placeholder 2">
            <a:extLst>
              <a:ext uri="{FF2B5EF4-FFF2-40B4-BE49-F238E27FC236}">
                <a16:creationId xmlns:a16="http://schemas.microsoft.com/office/drawing/2014/main" id="{E6733B9C-5959-473B-D66D-75282102429F}"/>
              </a:ext>
            </a:extLst>
          </p:cNvPr>
          <p:cNvSpPr>
            <a:spLocks noGrp="1"/>
          </p:cNvSpPr>
          <p:nvPr>
            <p:ph idx="1"/>
          </p:nvPr>
        </p:nvSpPr>
        <p:spPr/>
        <p:txBody>
          <a:bodyPr/>
          <a:lstStyle/>
          <a:p>
            <a:pPr marL="0" indent="0">
              <a:buNone/>
            </a:pPr>
            <a:endParaRPr lang="en-US" baseline="30000" dirty="0"/>
          </a:p>
          <a:p>
            <a:pPr marL="0" indent="0">
              <a:buNone/>
            </a:pPr>
            <a:endParaRPr lang="en-US" baseline="30000" dirty="0"/>
          </a:p>
          <a:p>
            <a:endParaRPr lang="en-US" baseline="30000" dirty="0"/>
          </a:p>
          <a:p>
            <a:endParaRPr lang="en-US" baseline="30000" dirty="0"/>
          </a:p>
          <a:p>
            <a:endParaRPr lang="en-US" dirty="0"/>
          </a:p>
        </p:txBody>
      </p:sp>
      <p:pic>
        <p:nvPicPr>
          <p:cNvPr id="7" name="Picture 6">
            <a:extLst>
              <a:ext uri="{FF2B5EF4-FFF2-40B4-BE49-F238E27FC236}">
                <a16:creationId xmlns:a16="http://schemas.microsoft.com/office/drawing/2014/main" id="{57C9AAFA-BC3F-95A8-C472-842F617E8E12}"/>
              </a:ext>
            </a:extLst>
          </p:cNvPr>
          <p:cNvPicPr>
            <a:picLocks noChangeAspect="1"/>
          </p:cNvPicPr>
          <p:nvPr/>
        </p:nvPicPr>
        <p:blipFill rotWithShape="1">
          <a:blip r:embed="rId2"/>
          <a:srcRect r="12168"/>
          <a:stretch/>
        </p:blipFill>
        <p:spPr>
          <a:xfrm>
            <a:off x="5241913" y="1162932"/>
            <a:ext cx="6034939" cy="4529130"/>
          </a:xfrm>
          <a:prstGeom prst="rect">
            <a:avLst/>
          </a:prstGeom>
        </p:spPr>
      </p:pic>
      <p:pic>
        <p:nvPicPr>
          <p:cNvPr id="4" name="Picture 3">
            <a:extLst>
              <a:ext uri="{FF2B5EF4-FFF2-40B4-BE49-F238E27FC236}">
                <a16:creationId xmlns:a16="http://schemas.microsoft.com/office/drawing/2014/main" id="{0A4D2094-D291-F99A-A10C-F33C7E0CC1FC}"/>
              </a:ext>
            </a:extLst>
          </p:cNvPr>
          <p:cNvPicPr>
            <a:picLocks noChangeAspect="1"/>
          </p:cNvPicPr>
          <p:nvPr/>
        </p:nvPicPr>
        <p:blipFill>
          <a:blip r:embed="rId3"/>
          <a:stretch>
            <a:fillRect/>
          </a:stretch>
        </p:blipFill>
        <p:spPr>
          <a:xfrm>
            <a:off x="1653392" y="1719271"/>
            <a:ext cx="1969456" cy="1013813"/>
          </a:xfrm>
          <a:prstGeom prst="rect">
            <a:avLst/>
          </a:prstGeom>
        </p:spPr>
      </p:pic>
    </p:spTree>
    <p:extLst>
      <p:ext uri="{BB962C8B-B14F-4D97-AF65-F5344CB8AC3E}">
        <p14:creationId xmlns:p14="http://schemas.microsoft.com/office/powerpoint/2010/main" val="168784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BA06-83D4-00F0-1407-748705467767}"/>
              </a:ext>
            </a:extLst>
          </p:cNvPr>
          <p:cNvSpPr>
            <a:spLocks noGrp="1"/>
          </p:cNvSpPr>
          <p:nvPr>
            <p:ph type="title"/>
          </p:nvPr>
        </p:nvSpPr>
        <p:spPr>
          <a:xfrm>
            <a:off x="1008647" y="2349925"/>
            <a:ext cx="3378963" cy="2456442"/>
          </a:xfrm>
        </p:spPr>
        <p:txBody>
          <a:bodyPr/>
          <a:lstStyle/>
          <a:p>
            <a:r>
              <a:rPr lang="en-US" dirty="0"/>
              <a:t>Transportation</a:t>
            </a:r>
            <a:br>
              <a:rPr lang="en-US" dirty="0"/>
            </a:br>
            <a:br>
              <a:rPr lang="en-US" dirty="0"/>
            </a:br>
            <a:r>
              <a:rPr lang="en-US" dirty="0"/>
              <a:t>FLL to T&amp;C</a:t>
            </a:r>
          </a:p>
        </p:txBody>
      </p:sp>
      <p:pic>
        <p:nvPicPr>
          <p:cNvPr id="5" name="Picture 4">
            <a:extLst>
              <a:ext uri="{FF2B5EF4-FFF2-40B4-BE49-F238E27FC236}">
                <a16:creationId xmlns:a16="http://schemas.microsoft.com/office/drawing/2014/main" id="{6F00EE4C-A048-3E29-C92B-86EFFA959EBA}"/>
              </a:ext>
            </a:extLst>
          </p:cNvPr>
          <p:cNvPicPr>
            <a:picLocks noChangeAspect="1"/>
          </p:cNvPicPr>
          <p:nvPr/>
        </p:nvPicPr>
        <p:blipFill rotWithShape="1">
          <a:blip r:embed="rId2"/>
          <a:srcRect l="390" t="12459" r="37037" b="20658"/>
          <a:stretch/>
        </p:blipFill>
        <p:spPr>
          <a:xfrm>
            <a:off x="4782518" y="1668294"/>
            <a:ext cx="6400835" cy="4051570"/>
          </a:xfrm>
          <a:prstGeom prst="rect">
            <a:avLst/>
          </a:prstGeom>
        </p:spPr>
      </p:pic>
      <p:pic>
        <p:nvPicPr>
          <p:cNvPr id="3" name="Picture 2">
            <a:extLst>
              <a:ext uri="{FF2B5EF4-FFF2-40B4-BE49-F238E27FC236}">
                <a16:creationId xmlns:a16="http://schemas.microsoft.com/office/drawing/2014/main" id="{6DED8FBC-698D-DCA9-4DFC-F3ACE07CE115}"/>
              </a:ext>
            </a:extLst>
          </p:cNvPr>
          <p:cNvPicPr>
            <a:picLocks noChangeAspect="1"/>
          </p:cNvPicPr>
          <p:nvPr/>
        </p:nvPicPr>
        <p:blipFill>
          <a:blip r:embed="rId3"/>
          <a:stretch>
            <a:fillRect/>
          </a:stretch>
        </p:blipFill>
        <p:spPr>
          <a:xfrm>
            <a:off x="1653392" y="1719271"/>
            <a:ext cx="1969456" cy="1013813"/>
          </a:xfrm>
          <a:prstGeom prst="rect">
            <a:avLst/>
          </a:prstGeom>
        </p:spPr>
      </p:pic>
    </p:spTree>
    <p:extLst>
      <p:ext uri="{BB962C8B-B14F-4D97-AF65-F5344CB8AC3E}">
        <p14:creationId xmlns:p14="http://schemas.microsoft.com/office/powerpoint/2010/main" val="160610882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{639AE1C3-3D27-DD4C-BA93-79AE63B3524F}tf16401369</Template>
  <TotalTime>1350</TotalTime>
  <Words>478</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Aeonik</vt:lpstr>
      <vt:lpstr>Arial</vt:lpstr>
      <vt:lpstr>Calibri Light</vt:lpstr>
      <vt:lpstr>Google Sans</vt:lpstr>
      <vt:lpstr>Rockwell</vt:lpstr>
      <vt:lpstr>Wingdings</vt:lpstr>
      <vt:lpstr>Atlas</vt:lpstr>
      <vt:lpstr>Class of 82: Summer Trip to Turks and Caicos</vt:lpstr>
      <vt:lpstr>Turks and Caicos: Hotels</vt:lpstr>
      <vt:lpstr>Turks and Caicos: Hotels</vt:lpstr>
      <vt:lpstr>Things to do in Turks and Caicos: EAT</vt:lpstr>
      <vt:lpstr>Things to do in Turks and Caicos: Activities </vt:lpstr>
      <vt:lpstr>Things to do in Turks and Caicos: Activities </vt:lpstr>
      <vt:lpstr>Things to do in Turks and Caicos: Activities </vt:lpstr>
      <vt:lpstr>Transportation  Miami to T &amp; C</vt:lpstr>
      <vt:lpstr>Transportation  FLL to T&amp;C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82: Summer Trip to Turks and Caicos</dc:title>
  <dc:creator>Microsoft Office User</dc:creator>
  <cp:lastModifiedBy>Stephen Burrowes</cp:lastModifiedBy>
  <cp:revision>6</cp:revision>
  <dcterms:created xsi:type="dcterms:W3CDTF">2025-12-28T03:48:43Z</dcterms:created>
  <dcterms:modified xsi:type="dcterms:W3CDTF">2026-04-01T19:45:14Z</dcterms:modified>
</cp:coreProperties>
</file>